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960" r:id="rId1"/>
  </p:sldMasterIdLst>
  <p:sldIdLst>
    <p:sldId id="257" r:id="rId2"/>
    <p:sldId id="258" r:id="rId3"/>
    <p:sldId id="259" r:id="rId4"/>
    <p:sldId id="260" r:id="rId5"/>
    <p:sldId id="272" r:id="rId6"/>
    <p:sldId id="262" r:id="rId7"/>
    <p:sldId id="263" r:id="rId8"/>
    <p:sldId id="264" r:id="rId9"/>
    <p:sldId id="267" r:id="rId10"/>
    <p:sldId id="266" r:id="rId11"/>
    <p:sldId id="265" r:id="rId12"/>
    <p:sldId id="268" r:id="rId13"/>
    <p:sldId id="269" r:id="rId14"/>
  </p:sldIdLst>
  <p:sldSz cx="9144000" cy="6858000" type="screen4x3"/>
  <p:notesSz cx="6858000" cy="9144000"/>
  <p:embeddedFontLst>
    <p:embeddedFont>
      <p:font typeface="Algerian" pitchFamily="82" charset="0"/>
      <p:regular r:id="rId15"/>
    </p:embeddedFont>
    <p:embeddedFont>
      <p:font typeface="Arial Black" pitchFamily="34" charset="0"/>
      <p:regular r:id="rId16"/>
    </p:embeddedFont>
    <p:embeddedFont>
      <p:font typeface="Bradley Hand ITC" pitchFamily="66" charset="0"/>
      <p:regular r:id="rId17"/>
    </p:embeddedFont>
    <p:embeddedFont>
      <p:font typeface="Moon Flower" charset="0"/>
      <p:regular r:id="rId18"/>
    </p:embeddedFont>
    <p:embeddedFont>
      <p:font typeface="Book Antiqua" pitchFamily="18" charset="0"/>
      <p:regular r:id="rId19"/>
      <p:bold r:id="rId20"/>
      <p:italic r:id="rId21"/>
      <p:boldItalic r:id="rId22"/>
    </p:embeddedFont>
    <p:embeddedFont>
      <p:font typeface="Wingdings 2" pitchFamily="18" charset="2"/>
      <p:regular r:id="rId23"/>
    </p:embeddedFont>
    <p:embeddedFont>
      <p:font typeface="Wingdings 3" pitchFamily="18" charset="2"/>
      <p:regular r:id="rId24"/>
    </p:embeddedFont>
    <p:embeddedFont>
      <p:font typeface="Lucida Sans" pitchFamily="34"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CC"/>
    <a:srgbClr val="FF9999"/>
    <a:srgbClr val="0000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2" d="100"/>
          <a:sy n="62" d="100"/>
        </p:scale>
        <p:origin x="-540" y="-84"/>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60606B-6DC4-4F06-8BC7-FD1273B21B19}" type="doc">
      <dgm:prSet loTypeId="urn:microsoft.com/office/officeart/2005/8/layout/matrix3" loCatId="matrix" qsTypeId="urn:microsoft.com/office/officeart/2005/8/quickstyle/simple1" qsCatId="simple" csTypeId="urn:microsoft.com/office/officeart/2005/8/colors/colorful3" csCatId="colorful" phldr="1"/>
      <dgm:spPr/>
      <dgm:t>
        <a:bodyPr/>
        <a:lstStyle/>
        <a:p>
          <a:endParaRPr lang="en-US"/>
        </a:p>
      </dgm:t>
    </dgm:pt>
    <dgm:pt modelId="{446C2E84-9A4D-48C3-9E55-623509898D1F}">
      <dgm:prSet phldrT="[Text]" custT="1"/>
      <dgm:spPr/>
      <dgm:t>
        <a:bodyPr/>
        <a:lstStyle/>
        <a:p>
          <a:r>
            <a:rPr lang="en-US" sz="2800" b="1" dirty="0" smtClean="0">
              <a:latin typeface="Moon Flower" pitchFamily="2" charset="0"/>
            </a:rPr>
            <a:t>REGROUPING</a:t>
          </a:r>
        </a:p>
      </dgm:t>
    </dgm:pt>
    <dgm:pt modelId="{7E72DD0D-1BB8-482C-9ECF-20AF1131FF64}" type="parTrans" cxnId="{BDDCE66B-C740-4B45-B229-7A057BD4BD16}">
      <dgm:prSet/>
      <dgm:spPr/>
      <dgm:t>
        <a:bodyPr/>
        <a:lstStyle/>
        <a:p>
          <a:endParaRPr lang="en-US"/>
        </a:p>
      </dgm:t>
    </dgm:pt>
    <dgm:pt modelId="{CA16549F-D273-4C93-BB60-9B3ED05B1F75}" type="sibTrans" cxnId="{BDDCE66B-C740-4B45-B229-7A057BD4BD16}">
      <dgm:prSet/>
      <dgm:spPr/>
      <dgm:t>
        <a:bodyPr/>
        <a:lstStyle/>
        <a:p>
          <a:endParaRPr lang="en-US"/>
        </a:p>
      </dgm:t>
    </dgm:pt>
    <dgm:pt modelId="{A0CFD3DC-6447-4D54-B01A-B512B808847C}">
      <dgm:prSet phldrT="[Text]" custT="1"/>
      <dgm:spPr/>
      <dgm:t>
        <a:bodyPr/>
        <a:lstStyle/>
        <a:p>
          <a:r>
            <a:rPr lang="en-US" sz="2800" b="1" dirty="0" smtClean="0">
              <a:latin typeface="Moon Flower" pitchFamily="2" charset="0"/>
            </a:rPr>
            <a:t>HCF</a:t>
          </a:r>
        </a:p>
      </dgm:t>
    </dgm:pt>
    <dgm:pt modelId="{0D063707-8A50-4253-9DBC-2345571DA2C2}" type="parTrans" cxnId="{7A301E29-4C66-4B26-BBB4-CF18F1E4AEAF}">
      <dgm:prSet/>
      <dgm:spPr/>
      <dgm:t>
        <a:bodyPr/>
        <a:lstStyle/>
        <a:p>
          <a:endParaRPr lang="en-US"/>
        </a:p>
      </dgm:t>
    </dgm:pt>
    <dgm:pt modelId="{5CBA65C9-37C6-4200-B780-C15E41F1B539}" type="sibTrans" cxnId="{7A301E29-4C66-4B26-BBB4-CF18F1E4AEAF}">
      <dgm:prSet/>
      <dgm:spPr/>
      <dgm:t>
        <a:bodyPr/>
        <a:lstStyle/>
        <a:p>
          <a:endParaRPr lang="en-US"/>
        </a:p>
      </dgm:t>
    </dgm:pt>
    <dgm:pt modelId="{26F0CEE8-520A-4D2E-9A09-2FE0E7F7FDD9}">
      <dgm:prSet phldrT="[Text]" custT="1"/>
      <dgm:spPr/>
      <dgm:t>
        <a:bodyPr/>
        <a:lstStyle/>
        <a:p>
          <a:r>
            <a:rPr lang="en-US" sz="2800" b="1" dirty="0" smtClean="0">
              <a:latin typeface="Moon Flower" pitchFamily="2" charset="0"/>
            </a:rPr>
            <a:t>SPLITTING THE MIDDLE TERM</a:t>
          </a:r>
        </a:p>
      </dgm:t>
    </dgm:pt>
    <dgm:pt modelId="{577D7F8B-A5B9-4F47-BC97-6B7C79AE3EC1}" type="parTrans" cxnId="{F8977F99-798D-4845-A96A-414753C0F1DD}">
      <dgm:prSet/>
      <dgm:spPr/>
      <dgm:t>
        <a:bodyPr/>
        <a:lstStyle/>
        <a:p>
          <a:endParaRPr lang="en-US"/>
        </a:p>
      </dgm:t>
    </dgm:pt>
    <dgm:pt modelId="{C1AF0E86-9CC2-436D-8EB4-8BE5A14B0D3B}" type="sibTrans" cxnId="{F8977F99-798D-4845-A96A-414753C0F1DD}">
      <dgm:prSet/>
      <dgm:spPr/>
      <dgm:t>
        <a:bodyPr/>
        <a:lstStyle/>
        <a:p>
          <a:endParaRPr lang="en-US"/>
        </a:p>
      </dgm:t>
    </dgm:pt>
    <dgm:pt modelId="{AF7FB709-4683-4BD6-956D-1399E99FC069}">
      <dgm:prSet phldrT="[Text]" custT="1"/>
      <dgm:spPr/>
      <dgm:t>
        <a:bodyPr/>
        <a:lstStyle/>
        <a:p>
          <a:r>
            <a:rPr lang="en-US" sz="2800" b="1" dirty="0" smtClean="0">
              <a:latin typeface="Moon Flower" pitchFamily="2" charset="0"/>
            </a:rPr>
            <a:t>ALGEBRAIC IDENTITIES</a:t>
          </a:r>
        </a:p>
      </dgm:t>
    </dgm:pt>
    <dgm:pt modelId="{8EAA3FFF-B979-457A-A23C-6ECFB11878BC}" type="parTrans" cxnId="{29DDF2FF-64EF-47B0-A53D-FFB6CA649703}">
      <dgm:prSet/>
      <dgm:spPr/>
      <dgm:t>
        <a:bodyPr/>
        <a:lstStyle/>
        <a:p>
          <a:endParaRPr lang="en-US"/>
        </a:p>
      </dgm:t>
    </dgm:pt>
    <dgm:pt modelId="{306B6E98-4003-4B04-A7F1-82A5F2F75C34}" type="sibTrans" cxnId="{29DDF2FF-64EF-47B0-A53D-FFB6CA649703}">
      <dgm:prSet/>
      <dgm:spPr/>
      <dgm:t>
        <a:bodyPr/>
        <a:lstStyle/>
        <a:p>
          <a:endParaRPr lang="en-US"/>
        </a:p>
      </dgm:t>
    </dgm:pt>
    <dgm:pt modelId="{AEEEE9CC-FE39-443C-9618-8A1E14664F5C}" type="pres">
      <dgm:prSet presAssocID="{6C60606B-6DC4-4F06-8BC7-FD1273B21B19}" presName="matrix" presStyleCnt="0">
        <dgm:presLayoutVars>
          <dgm:chMax val="1"/>
          <dgm:dir/>
          <dgm:resizeHandles val="exact"/>
        </dgm:presLayoutVars>
      </dgm:prSet>
      <dgm:spPr/>
      <dgm:t>
        <a:bodyPr/>
        <a:lstStyle/>
        <a:p>
          <a:endParaRPr lang="en-US"/>
        </a:p>
      </dgm:t>
    </dgm:pt>
    <dgm:pt modelId="{196E014F-2030-4A2B-A54D-D54CE8773089}" type="pres">
      <dgm:prSet presAssocID="{6C60606B-6DC4-4F06-8BC7-FD1273B21B19}" presName="diamond" presStyleLbl="bgShp" presStyleIdx="0" presStyleCnt="1" custLinFactNeighborX="-625" custLinFactNeighborY="3125"/>
      <dgm:spPr/>
    </dgm:pt>
    <dgm:pt modelId="{7A76E869-648D-4195-89E2-1FCCD1C5EB71}" type="pres">
      <dgm:prSet presAssocID="{6C60606B-6DC4-4F06-8BC7-FD1273B21B19}" presName="quad1" presStyleLbl="node1" presStyleIdx="0" presStyleCnt="4">
        <dgm:presLayoutVars>
          <dgm:chMax val="0"/>
          <dgm:chPref val="0"/>
          <dgm:bulletEnabled val="1"/>
        </dgm:presLayoutVars>
      </dgm:prSet>
      <dgm:spPr/>
      <dgm:t>
        <a:bodyPr/>
        <a:lstStyle/>
        <a:p>
          <a:endParaRPr lang="en-US"/>
        </a:p>
      </dgm:t>
    </dgm:pt>
    <dgm:pt modelId="{63746272-5DBC-4819-A911-A31000C2137D}" type="pres">
      <dgm:prSet presAssocID="{6C60606B-6DC4-4F06-8BC7-FD1273B21B19}" presName="quad2" presStyleLbl="node1" presStyleIdx="1" presStyleCnt="4" custLinFactNeighborX="962" custLinFactNeighborY="-1923">
        <dgm:presLayoutVars>
          <dgm:chMax val="0"/>
          <dgm:chPref val="0"/>
          <dgm:bulletEnabled val="1"/>
        </dgm:presLayoutVars>
      </dgm:prSet>
      <dgm:spPr/>
      <dgm:t>
        <a:bodyPr/>
        <a:lstStyle/>
        <a:p>
          <a:endParaRPr lang="en-US"/>
        </a:p>
      </dgm:t>
    </dgm:pt>
    <dgm:pt modelId="{43DD775B-E3DD-45E9-A732-D3B2C0C6FE8D}" type="pres">
      <dgm:prSet presAssocID="{6C60606B-6DC4-4F06-8BC7-FD1273B21B19}" presName="quad3" presStyleLbl="node1" presStyleIdx="2" presStyleCnt="4">
        <dgm:presLayoutVars>
          <dgm:chMax val="0"/>
          <dgm:chPref val="0"/>
          <dgm:bulletEnabled val="1"/>
        </dgm:presLayoutVars>
      </dgm:prSet>
      <dgm:spPr/>
      <dgm:t>
        <a:bodyPr/>
        <a:lstStyle/>
        <a:p>
          <a:endParaRPr lang="en-US"/>
        </a:p>
      </dgm:t>
    </dgm:pt>
    <dgm:pt modelId="{CB882FC9-8E4D-4C83-9A9C-C78505CB85BD}" type="pres">
      <dgm:prSet presAssocID="{6C60606B-6DC4-4F06-8BC7-FD1273B21B19}" presName="quad4" presStyleLbl="node1" presStyleIdx="3" presStyleCnt="4">
        <dgm:presLayoutVars>
          <dgm:chMax val="0"/>
          <dgm:chPref val="0"/>
          <dgm:bulletEnabled val="1"/>
        </dgm:presLayoutVars>
      </dgm:prSet>
      <dgm:spPr/>
      <dgm:t>
        <a:bodyPr/>
        <a:lstStyle/>
        <a:p>
          <a:endParaRPr lang="en-US"/>
        </a:p>
      </dgm:t>
    </dgm:pt>
  </dgm:ptLst>
  <dgm:cxnLst>
    <dgm:cxn modelId="{E09B69FB-C03C-4FE4-81D2-4DFED93A1881}" type="presOf" srcId="{26F0CEE8-520A-4D2E-9A09-2FE0E7F7FDD9}" destId="{43DD775B-E3DD-45E9-A732-D3B2C0C6FE8D}" srcOrd="0" destOrd="0" presId="urn:microsoft.com/office/officeart/2005/8/layout/matrix3"/>
    <dgm:cxn modelId="{29DDF2FF-64EF-47B0-A53D-FFB6CA649703}" srcId="{6C60606B-6DC4-4F06-8BC7-FD1273B21B19}" destId="{AF7FB709-4683-4BD6-956D-1399E99FC069}" srcOrd="3" destOrd="0" parTransId="{8EAA3FFF-B979-457A-A23C-6ECFB11878BC}" sibTransId="{306B6E98-4003-4B04-A7F1-82A5F2F75C34}"/>
    <dgm:cxn modelId="{6CE0B4C3-4991-482A-8C69-40BD1CD6B6D7}" type="presOf" srcId="{6C60606B-6DC4-4F06-8BC7-FD1273B21B19}" destId="{AEEEE9CC-FE39-443C-9618-8A1E14664F5C}" srcOrd="0" destOrd="0" presId="urn:microsoft.com/office/officeart/2005/8/layout/matrix3"/>
    <dgm:cxn modelId="{F8977F99-798D-4845-A96A-414753C0F1DD}" srcId="{6C60606B-6DC4-4F06-8BC7-FD1273B21B19}" destId="{26F0CEE8-520A-4D2E-9A09-2FE0E7F7FDD9}" srcOrd="2" destOrd="0" parTransId="{577D7F8B-A5B9-4F47-BC97-6B7C79AE3EC1}" sibTransId="{C1AF0E86-9CC2-436D-8EB4-8BE5A14B0D3B}"/>
    <dgm:cxn modelId="{BDDCE66B-C740-4B45-B229-7A057BD4BD16}" srcId="{6C60606B-6DC4-4F06-8BC7-FD1273B21B19}" destId="{446C2E84-9A4D-48C3-9E55-623509898D1F}" srcOrd="0" destOrd="0" parTransId="{7E72DD0D-1BB8-482C-9ECF-20AF1131FF64}" sibTransId="{CA16549F-D273-4C93-BB60-9B3ED05B1F75}"/>
    <dgm:cxn modelId="{7A301E29-4C66-4B26-BBB4-CF18F1E4AEAF}" srcId="{6C60606B-6DC4-4F06-8BC7-FD1273B21B19}" destId="{A0CFD3DC-6447-4D54-B01A-B512B808847C}" srcOrd="1" destOrd="0" parTransId="{0D063707-8A50-4253-9DBC-2345571DA2C2}" sibTransId="{5CBA65C9-37C6-4200-B780-C15E41F1B539}"/>
    <dgm:cxn modelId="{197AD349-CFFF-4E54-8DCB-EF1F4E458704}" type="presOf" srcId="{446C2E84-9A4D-48C3-9E55-623509898D1F}" destId="{7A76E869-648D-4195-89E2-1FCCD1C5EB71}" srcOrd="0" destOrd="0" presId="urn:microsoft.com/office/officeart/2005/8/layout/matrix3"/>
    <dgm:cxn modelId="{0BBB83B1-42B2-4023-841E-123A6BAD8644}" type="presOf" srcId="{AF7FB709-4683-4BD6-956D-1399E99FC069}" destId="{CB882FC9-8E4D-4C83-9A9C-C78505CB85BD}" srcOrd="0" destOrd="0" presId="urn:microsoft.com/office/officeart/2005/8/layout/matrix3"/>
    <dgm:cxn modelId="{2786391E-7ABC-419D-9A8C-2B949DB0737F}" type="presOf" srcId="{A0CFD3DC-6447-4D54-B01A-B512B808847C}" destId="{63746272-5DBC-4819-A911-A31000C2137D}" srcOrd="0" destOrd="0" presId="urn:microsoft.com/office/officeart/2005/8/layout/matrix3"/>
    <dgm:cxn modelId="{A7C6A940-FB1A-402B-AB42-977B2947F4EE}" type="presParOf" srcId="{AEEEE9CC-FE39-443C-9618-8A1E14664F5C}" destId="{196E014F-2030-4A2B-A54D-D54CE8773089}" srcOrd="0" destOrd="0" presId="urn:microsoft.com/office/officeart/2005/8/layout/matrix3"/>
    <dgm:cxn modelId="{030FB7B5-A4C0-4CB1-8A7C-6E5514863E4E}" type="presParOf" srcId="{AEEEE9CC-FE39-443C-9618-8A1E14664F5C}" destId="{7A76E869-648D-4195-89E2-1FCCD1C5EB71}" srcOrd="1" destOrd="0" presId="urn:microsoft.com/office/officeart/2005/8/layout/matrix3"/>
    <dgm:cxn modelId="{3CE27215-E682-4F34-BEEC-A318B436F1EC}" type="presParOf" srcId="{AEEEE9CC-FE39-443C-9618-8A1E14664F5C}" destId="{63746272-5DBC-4819-A911-A31000C2137D}" srcOrd="2" destOrd="0" presId="urn:microsoft.com/office/officeart/2005/8/layout/matrix3"/>
    <dgm:cxn modelId="{58163740-C697-45A5-8A02-1B03457BDF70}" type="presParOf" srcId="{AEEEE9CC-FE39-443C-9618-8A1E14664F5C}" destId="{43DD775B-E3DD-45E9-A732-D3B2C0C6FE8D}" srcOrd="3" destOrd="0" presId="urn:microsoft.com/office/officeart/2005/8/layout/matrix3"/>
    <dgm:cxn modelId="{168BD815-FD5B-42F8-A16C-34B4A70A9EFD}" type="presParOf" srcId="{AEEEE9CC-FE39-443C-9618-8A1E14664F5C}" destId="{CB882FC9-8E4D-4C83-9A9C-C78505CB85BD}" srcOrd="4" destOrd="0" presId="urn:microsoft.com/office/officeart/2005/8/layout/matrix3"/>
  </dgm:cxnLst>
  <dgm:bg/>
  <dgm:whole/>
</dgm:dataModel>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17" name="Footer Placeholder 16"/>
          <p:cNvSpPr>
            <a:spLocks noGrp="1"/>
          </p:cNvSpPr>
          <p:nvPr>
            <p:ph type="ftr" sz="quarter" idx="11"/>
          </p:nvPr>
        </p:nvSpPr>
        <p:spPr/>
        <p:txBody>
          <a:bodyPr/>
          <a:lstStyle/>
          <a:p>
            <a:endParaRPr lang="en-US" dirty="0"/>
          </a:p>
        </p:txBody>
      </p:sp>
      <p:sp>
        <p:nvSpPr>
          <p:cNvPr id="29" name="Slide Number Placeholder 28"/>
          <p:cNvSpPr>
            <a:spLocks noGrp="1"/>
          </p:cNvSpPr>
          <p:nvPr>
            <p:ph type="sldNum" sz="quarter" idx="12"/>
          </p:nvPr>
        </p:nvSpPr>
        <p:spPr/>
        <p:txBody>
          <a:bodyPr/>
          <a:lstStyle/>
          <a:p>
            <a:fld id="{15C1DBFF-6DA9-4D77-9198-AC401D04D1C3}" type="slidenum">
              <a:rPr lang="en-US" smtClean="0"/>
              <a:pPr/>
              <a:t>‹#›</a:t>
            </a:fld>
            <a:endParaRPr lang="en-US" dirty="0"/>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transition>
    <p:wedg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7924800" y="6416675"/>
            <a:ext cx="762000" cy="365125"/>
          </a:xfrm>
        </p:spPr>
        <p:txBody>
          <a:bodyPr/>
          <a:lstStyle/>
          <a:p>
            <a:fld id="{15C1DBFF-6DA9-4D77-9198-AC401D04D1C3}"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transition>
    <p:wedg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B5E4F3B-F135-4D7A-9C6A-3DA3FB72D095}" type="datetimeFigureOut">
              <a:rPr lang="en-US" smtClean="0"/>
              <a:pPr/>
              <a:t>07-Jul-16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15C1DBFF-6DA9-4D77-9198-AC401D04D1C3}" type="slidenum">
              <a:rPr lang="en-US" smtClean="0"/>
              <a:pPr/>
              <a:t>‹#›</a:t>
            </a:fld>
            <a:endParaRPr lang="en-US" dirty="0"/>
          </a:p>
        </p:txBody>
      </p:sp>
    </p:spTree>
  </p:cSld>
  <p:clrMapOvr>
    <a:masterClrMapping/>
  </p:clrMapOvr>
  <p:transition>
    <p:wedg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B5E4F3B-F135-4D7A-9C6A-3DA3FB72D095}" type="datetimeFigureOut">
              <a:rPr lang="en-US" smtClean="0"/>
              <a:pPr/>
              <a:t>07-Jul-16</a:t>
            </a:fld>
            <a:endParaRPr lang="en-US" dirty="0"/>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dirty="0"/>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15C1DBFF-6DA9-4D77-9198-AC401D04D1C3}"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ransition>
    <p:wedge/>
  </p:transition>
  <p:timing>
    <p:tnLst>
      <p:par>
        <p:cTn id="1" dur="indefinite" restart="never" nodeType="tmRoot"/>
      </p:par>
    </p:tnLst>
  </p:timing>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95400" y="914400"/>
            <a:ext cx="6248400" cy="1200329"/>
          </a:xfrm>
          <a:prstGeom prst="rect">
            <a:avLst/>
          </a:prstGeom>
          <a:noFill/>
        </p:spPr>
        <p:txBody>
          <a:bodyPr wrap="square" rtlCol="0">
            <a:spAutoFit/>
          </a:bodyPr>
          <a:lstStyle/>
          <a:p>
            <a:r>
              <a:rPr lang="en-US" sz="7200" dirty="0" smtClean="0">
                <a:latin typeface="Algerian" pitchFamily="82" charset="0"/>
              </a:rPr>
              <a:t>polynomials</a:t>
            </a:r>
            <a:endParaRPr lang="en-US" sz="7200" dirty="0">
              <a:latin typeface="Algerian" pitchFamily="82" charset="0"/>
            </a:endParaRPr>
          </a:p>
        </p:txBody>
      </p:sp>
      <p:pic>
        <p:nvPicPr>
          <p:cNvPr id="1026" name="Picture 2" descr="C:\Users\hpmachine\Pictures\index.jpg"/>
          <p:cNvPicPr>
            <a:picLocks noChangeAspect="1" noChangeArrowheads="1"/>
          </p:cNvPicPr>
          <p:nvPr/>
        </p:nvPicPr>
        <p:blipFill>
          <a:blip r:embed="rId2"/>
          <a:srcRect/>
          <a:stretch>
            <a:fillRect/>
          </a:stretch>
        </p:blipFill>
        <p:spPr bwMode="auto">
          <a:xfrm>
            <a:off x="1806134" y="2538413"/>
            <a:ext cx="5356666" cy="3709987"/>
          </a:xfrm>
          <a:prstGeom prst="rect">
            <a:avLst/>
          </a:prstGeom>
          <a:noFill/>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304800"/>
            <a:ext cx="8534400" cy="707886"/>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en-US" sz="4000" dirty="0" smtClean="0">
                <a:latin typeface="Algerian" pitchFamily="82" charset="0"/>
              </a:rPr>
              <a:t>         </a:t>
            </a:r>
            <a:r>
              <a:rPr lang="en-US" sz="4000" dirty="0" smtClean="0">
                <a:latin typeface="Arial Black" pitchFamily="34" charset="0"/>
              </a:rPr>
              <a:t>What  is a polynomial?</a:t>
            </a:r>
            <a:endParaRPr lang="en-US" sz="4000" dirty="0">
              <a:latin typeface="Arial Black" pitchFamily="34" charset="0"/>
            </a:endParaRPr>
          </a:p>
        </p:txBody>
      </p:sp>
      <p:sp>
        <p:nvSpPr>
          <p:cNvPr id="3" name="Rectangle 2"/>
          <p:cNvSpPr/>
          <p:nvPr/>
        </p:nvSpPr>
        <p:spPr>
          <a:xfrm>
            <a:off x="609600" y="1447800"/>
            <a:ext cx="7620000" cy="2554545"/>
          </a:xfrm>
          <a:prstGeom prst="rect">
            <a:avLst/>
          </a:prstGeom>
        </p:spPr>
        <p:txBody>
          <a:bodyPr wrap="square">
            <a:spAutoFit/>
          </a:bodyPr>
          <a:lstStyle/>
          <a:p>
            <a:r>
              <a:rPr lang="en-US" sz="3200" dirty="0" smtClean="0">
                <a:solidFill>
                  <a:srgbClr val="FFFF00"/>
                </a:solidFill>
                <a:effectLst>
                  <a:glow rad="228600">
                    <a:schemeClr val="accent2">
                      <a:satMod val="175000"/>
                      <a:alpha val="40000"/>
                    </a:schemeClr>
                  </a:glow>
                </a:effectLst>
                <a:latin typeface="Bradley Hand ITC" pitchFamily="66" charset="0"/>
              </a:rPr>
              <a:t>An expression that can have constants, variables and exponents, that can be combined using addition, subtraction, multiplication and division, but: • no division by a variable.</a:t>
            </a:r>
            <a:endParaRPr lang="en-US" sz="3200" dirty="0">
              <a:solidFill>
                <a:srgbClr val="FFFF00"/>
              </a:solidFill>
              <a:effectLst>
                <a:glow rad="228600">
                  <a:schemeClr val="accent2">
                    <a:satMod val="175000"/>
                    <a:alpha val="40000"/>
                  </a:schemeClr>
                </a:glow>
              </a:effectLst>
              <a:latin typeface="Bradley Hand ITC" pitchFamily="66" charset="0"/>
            </a:endParaRPr>
          </a:p>
        </p:txBody>
      </p:sp>
      <p:pic>
        <p:nvPicPr>
          <p:cNvPr id="1026" name="Picture 2" descr="C:\Users\hpmachine\Pictures\project 2_files\blank_data_003\algebra-clipart-math_algebra.gif"/>
          <p:cNvPicPr>
            <a:picLocks noChangeAspect="1" noChangeArrowheads="1"/>
          </p:cNvPicPr>
          <p:nvPr/>
        </p:nvPicPr>
        <p:blipFill>
          <a:blip r:embed="rId2"/>
          <a:srcRect/>
          <a:stretch>
            <a:fillRect/>
          </a:stretch>
        </p:blipFill>
        <p:spPr bwMode="auto">
          <a:xfrm>
            <a:off x="2133600" y="3810000"/>
            <a:ext cx="5629275" cy="2743200"/>
          </a:xfrm>
          <a:prstGeom prst="rect">
            <a:avLst/>
          </a:prstGeom>
          <a:noFill/>
        </p:spPr>
      </p:pic>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304800"/>
            <a:ext cx="8610600" cy="646331"/>
          </a:xfrm>
          <a:prstGeom prst="rect">
            <a:avLst/>
          </a:prstGeom>
        </p:spPr>
        <p:style>
          <a:lnRef idx="1">
            <a:schemeClr val="accent4"/>
          </a:lnRef>
          <a:fillRef idx="3">
            <a:schemeClr val="accent4"/>
          </a:fillRef>
          <a:effectRef idx="2">
            <a:schemeClr val="accent4"/>
          </a:effectRef>
          <a:fontRef idx="minor">
            <a:schemeClr val="lt1"/>
          </a:fontRef>
        </p:style>
        <p:txBody>
          <a:bodyPr wrap="square" rtlCol="0">
            <a:spAutoFit/>
          </a:bodyPr>
          <a:lstStyle/>
          <a:p>
            <a:pPr algn="ctr"/>
            <a:r>
              <a:rPr lang="en-US" sz="3600" dirty="0" smtClean="0">
                <a:latin typeface="Arial Black" pitchFamily="34" charset="0"/>
              </a:rPr>
              <a:t>Classification of polynomials</a:t>
            </a:r>
            <a:endParaRPr lang="en-US" sz="3600" dirty="0">
              <a:latin typeface="Arial Black" pitchFamily="34" charset="0"/>
            </a:endParaRPr>
          </a:p>
        </p:txBody>
      </p:sp>
      <p:sp>
        <p:nvSpPr>
          <p:cNvPr id="5" name="Rectangle 4"/>
          <p:cNvSpPr/>
          <p:nvPr/>
        </p:nvSpPr>
        <p:spPr>
          <a:xfrm>
            <a:off x="838200" y="1143000"/>
            <a:ext cx="8001000" cy="4893647"/>
          </a:xfrm>
          <a:prstGeom prst="rect">
            <a:avLst/>
          </a:prstGeom>
        </p:spPr>
        <p:txBody>
          <a:bodyPr wrap="square">
            <a:spAutoFit/>
          </a:bodyPr>
          <a:lstStyle/>
          <a:p>
            <a:r>
              <a:rPr lang="en-US" sz="2400" b="1" dirty="0" smtClean="0">
                <a:effectLst>
                  <a:glow rad="228600">
                    <a:schemeClr val="accent4">
                      <a:satMod val="175000"/>
                      <a:alpha val="40000"/>
                    </a:schemeClr>
                  </a:glow>
                </a:effectLst>
                <a:latin typeface="Bradley Hand ITC" pitchFamily="66" charset="0"/>
              </a:rPr>
              <a:t>Monomial</a:t>
            </a: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A polynomial with only one term is called a monomial.</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b="1" dirty="0" smtClean="0">
                <a:effectLst>
                  <a:glow rad="228600">
                    <a:schemeClr val="accent4">
                      <a:satMod val="175000"/>
                      <a:alpha val="40000"/>
                    </a:schemeClr>
                  </a:glow>
                </a:effectLst>
                <a:latin typeface="Bradley Hand ITC" pitchFamily="66" charset="0"/>
              </a:rPr>
              <a:t>Binomial</a:t>
            </a: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A polynomial with only two terms is called a binomial.</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b="1" dirty="0" smtClean="0">
                <a:effectLst>
                  <a:glow rad="228600">
                    <a:schemeClr val="accent4">
                      <a:satMod val="175000"/>
                      <a:alpha val="40000"/>
                    </a:schemeClr>
                  </a:glow>
                </a:effectLst>
                <a:latin typeface="Bradley Hand ITC" pitchFamily="66" charset="0"/>
              </a:rPr>
              <a:t>Trinomial</a:t>
            </a: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A polynomial with only three terms is called a trinomial.</a:t>
            </a:r>
            <a:br>
              <a:rPr lang="en-US" sz="2400" dirty="0" smtClean="0">
                <a:effectLst>
                  <a:glow rad="228600">
                    <a:schemeClr val="accent1">
                      <a:satMod val="175000"/>
                      <a:alpha val="40000"/>
                    </a:schemeClr>
                  </a:glow>
                </a:effectLst>
                <a:latin typeface="Bradley Hand ITC" pitchFamily="66" charset="0"/>
              </a:rPr>
            </a:br>
            <a:r>
              <a:rPr lang="en-US" sz="2400" b="1" dirty="0" smtClean="0">
                <a:effectLst>
                  <a:glow rad="228600">
                    <a:schemeClr val="accent4">
                      <a:satMod val="175000"/>
                      <a:alpha val="40000"/>
                    </a:schemeClr>
                  </a:glow>
                </a:effectLst>
                <a:latin typeface="Bradley Hand ITC" pitchFamily="66" charset="0"/>
              </a:rPr>
              <a:t/>
            </a:r>
            <a:br>
              <a:rPr lang="en-US" sz="2400" b="1" dirty="0" smtClean="0">
                <a:effectLst>
                  <a:glow rad="228600">
                    <a:schemeClr val="accent4">
                      <a:satMod val="175000"/>
                      <a:alpha val="40000"/>
                    </a:schemeClr>
                  </a:glow>
                </a:effectLst>
                <a:latin typeface="Bradley Hand ITC" pitchFamily="66" charset="0"/>
              </a:rPr>
            </a:br>
            <a:r>
              <a:rPr lang="en-US" sz="2400" b="1" dirty="0" smtClean="0">
                <a:effectLst>
                  <a:glow rad="228600">
                    <a:schemeClr val="accent4">
                      <a:satMod val="175000"/>
                      <a:alpha val="40000"/>
                    </a:schemeClr>
                  </a:glow>
                </a:effectLst>
                <a:latin typeface="Bradley Hand ITC" pitchFamily="66" charset="0"/>
              </a:rPr>
              <a:t>Zero Polynomial</a:t>
            </a:r>
            <a:r>
              <a:rPr lang="en-US" sz="2400" dirty="0" smtClean="0">
                <a:effectLst>
                  <a:glow rad="228600">
                    <a:schemeClr val="accent1">
                      <a:satMod val="175000"/>
                      <a:alpha val="40000"/>
                    </a:schemeClr>
                  </a:glow>
                </a:effectLst>
                <a:latin typeface="Bradley Hand ITC" pitchFamily="66" charset="0"/>
              </a:rPr>
              <a:t/>
            </a:r>
            <a:br>
              <a:rPr lang="en-US" sz="2400" dirty="0" smtClean="0">
                <a:effectLst>
                  <a:glow rad="228600">
                    <a:schemeClr val="accent1">
                      <a:satMod val="175000"/>
                      <a:alpha val="40000"/>
                    </a:schemeClr>
                  </a:glow>
                </a:effectLst>
                <a:latin typeface="Bradley Hand ITC" pitchFamily="66" charset="0"/>
              </a:rPr>
            </a:br>
            <a:r>
              <a:rPr lang="en-US" sz="2400" dirty="0" smtClean="0">
                <a:effectLst>
                  <a:glow rad="228600">
                    <a:schemeClr val="accent1">
                      <a:satMod val="175000"/>
                      <a:alpha val="40000"/>
                    </a:schemeClr>
                  </a:glow>
                </a:effectLst>
                <a:latin typeface="Bradley Hand ITC" pitchFamily="66" charset="0"/>
              </a:rPr>
              <a:t>The polynomial with all the coefficients as zeros is called a zero polynomial.</a:t>
            </a:r>
            <a:r>
              <a:rPr lang="en-US" sz="2400" dirty="0" smtClean="0">
                <a:effectLst>
                  <a:glow rad="228600">
                    <a:schemeClr val="accent2">
                      <a:satMod val="175000"/>
                      <a:alpha val="40000"/>
                    </a:schemeClr>
                  </a:glow>
                </a:effectLst>
                <a:latin typeface="Bradley Hand ITC" pitchFamily="66" charset="0"/>
              </a:rPr>
              <a:t/>
            </a:r>
            <a:br>
              <a:rPr lang="en-US" sz="2400" dirty="0" smtClean="0">
                <a:effectLst>
                  <a:glow rad="228600">
                    <a:schemeClr val="accent2">
                      <a:satMod val="175000"/>
                      <a:alpha val="40000"/>
                    </a:schemeClr>
                  </a:glow>
                </a:effectLst>
                <a:latin typeface="Bradley Hand ITC" pitchFamily="66" charset="0"/>
              </a:rPr>
            </a:br>
            <a:endParaRPr lang="en-US" sz="2400" dirty="0">
              <a:effectLst>
                <a:glow rad="228600">
                  <a:schemeClr val="accent2">
                    <a:satMod val="175000"/>
                    <a:alpha val="40000"/>
                  </a:schemeClr>
                </a:glow>
              </a:effectLst>
              <a:latin typeface="Bradley Hand ITC" pitchFamily="66" charset="0"/>
            </a:endParaRPr>
          </a:p>
        </p:txBody>
      </p:sp>
    </p:spTree>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381000"/>
            <a:ext cx="7772400" cy="2862322"/>
          </a:xfrm>
          <a:prstGeom prst="rect">
            <a:avLst/>
          </a:prstGeom>
        </p:spPr>
        <p:txBody>
          <a:bodyPr wrap="square">
            <a:spAutoFit/>
          </a:bodyPr>
          <a:lstStyle/>
          <a:p>
            <a:r>
              <a:rPr lang="en-US" sz="2000" dirty="0" smtClean="0">
                <a:solidFill>
                  <a:srgbClr val="002060"/>
                </a:solidFill>
                <a:latin typeface="Bradley Hand ITC" pitchFamily="66" charset="0"/>
              </a:rPr>
              <a:t/>
            </a:r>
            <a:br>
              <a:rPr lang="en-US" sz="2000" dirty="0" smtClean="0">
                <a:solidFill>
                  <a:srgbClr val="002060"/>
                </a:solidFill>
                <a:latin typeface="Bradley Hand ITC" pitchFamily="66" charset="0"/>
              </a:rPr>
            </a:br>
            <a:r>
              <a:rPr lang="en-US" sz="2000" b="1" dirty="0" smtClean="0">
                <a:solidFill>
                  <a:srgbClr val="002060"/>
                </a:solidFill>
                <a:latin typeface="Arial Black" pitchFamily="34" charset="0"/>
              </a:rPr>
              <a:t>Degree of a Polynomial</a:t>
            </a:r>
            <a:r>
              <a:rPr lang="en-US" sz="2000" dirty="0" smtClean="0">
                <a:latin typeface="Bradley Hand ITC" pitchFamily="66" charset="0"/>
              </a:rPr>
              <a:t/>
            </a:r>
            <a:br>
              <a:rPr lang="en-US" sz="2000" dirty="0" smtClean="0">
                <a:latin typeface="Bradley Hand ITC" pitchFamily="66" charset="0"/>
              </a:rPr>
            </a:br>
            <a:r>
              <a:rPr lang="en-US" sz="2000" dirty="0" smtClean="0">
                <a:latin typeface="Bradley Hand ITC" pitchFamily="66" charset="0"/>
              </a:rPr>
              <a:t>The exponent of the term with the highest power is called the degree of the polynomial. The degree of a non-zero constant polynomial is zero. The degree of the zero polynomial is not defined.</a:t>
            </a:r>
            <a:br>
              <a:rPr lang="en-US" sz="2000" dirty="0" smtClean="0">
                <a:latin typeface="Bradley Hand ITC" pitchFamily="66" charset="0"/>
              </a:rPr>
            </a:br>
            <a:r>
              <a:rPr lang="en-US" sz="2000" dirty="0" smtClean="0">
                <a:latin typeface="Bradley Hand ITC" pitchFamily="66" charset="0"/>
              </a:rPr>
              <a:t>A polynomial is named according to the degree of the polynomial:-</a:t>
            </a:r>
            <a:br>
              <a:rPr lang="en-US" sz="2000" dirty="0" smtClean="0">
                <a:latin typeface="Bradley Hand ITC" pitchFamily="66" charset="0"/>
              </a:rPr>
            </a:br>
            <a:r>
              <a:rPr lang="en-US" sz="2000" dirty="0" smtClean="0">
                <a:latin typeface="Bradley Hand ITC" pitchFamily="66" charset="0"/>
              </a:rPr>
              <a:t/>
            </a:r>
            <a:br>
              <a:rPr lang="en-US" sz="2000" dirty="0" smtClean="0">
                <a:latin typeface="Bradley Hand ITC" pitchFamily="66" charset="0"/>
              </a:rPr>
            </a:br>
            <a:r>
              <a:rPr lang="en-US" sz="2000" b="1" dirty="0" smtClean="0">
                <a:solidFill>
                  <a:srgbClr val="002060"/>
                </a:solidFill>
                <a:latin typeface="Arial Black" pitchFamily="34" charset="0"/>
              </a:rPr>
              <a:t>Linear Polynomial</a:t>
            </a:r>
            <a:r>
              <a:rPr lang="en-US" sz="2000" dirty="0" smtClean="0">
                <a:latin typeface="Bradley Hand ITC" pitchFamily="66" charset="0"/>
              </a:rPr>
              <a:t/>
            </a:r>
            <a:br>
              <a:rPr lang="en-US" sz="2000" dirty="0" smtClean="0">
                <a:latin typeface="Bradley Hand ITC" pitchFamily="66" charset="0"/>
              </a:rPr>
            </a:br>
            <a:r>
              <a:rPr lang="en-US" sz="2000" dirty="0" smtClean="0">
                <a:latin typeface="Bradley Hand ITC" pitchFamily="66" charset="0"/>
              </a:rPr>
              <a:t>A polynomial of degree one is called a first-degree or linear polynomial.</a:t>
            </a:r>
            <a:endParaRPr lang="en-US" sz="2000" dirty="0">
              <a:latin typeface="Bradley Hand ITC" pitchFamily="66" charset="0"/>
            </a:endParaRPr>
          </a:p>
        </p:txBody>
      </p:sp>
      <p:sp>
        <p:nvSpPr>
          <p:cNvPr id="4" name="Rectangle 3"/>
          <p:cNvSpPr/>
          <p:nvPr/>
        </p:nvSpPr>
        <p:spPr>
          <a:xfrm>
            <a:off x="381000" y="3505200"/>
            <a:ext cx="4572000" cy="1015663"/>
          </a:xfrm>
          <a:prstGeom prst="rect">
            <a:avLst/>
          </a:prstGeom>
        </p:spPr>
        <p:txBody>
          <a:bodyPr>
            <a:spAutoFit/>
          </a:bodyPr>
          <a:lstStyle/>
          <a:p>
            <a:r>
              <a:rPr lang="en-US" sz="2000" b="1" dirty="0" smtClean="0">
                <a:solidFill>
                  <a:srgbClr val="002060"/>
                </a:solidFill>
                <a:latin typeface="Arial Black" pitchFamily="34" charset="0"/>
              </a:rPr>
              <a:t>Quadratic Polynomial</a:t>
            </a:r>
            <a:r>
              <a:rPr lang="en-US" sz="2000" dirty="0" smtClean="0">
                <a:solidFill>
                  <a:srgbClr val="002060"/>
                </a:solidFill>
                <a:latin typeface="Bradley Hand ITC" pitchFamily="66" charset="0"/>
              </a:rPr>
              <a:t/>
            </a:r>
            <a:br>
              <a:rPr lang="en-US" sz="2000" dirty="0" smtClean="0">
                <a:solidFill>
                  <a:srgbClr val="002060"/>
                </a:solidFill>
                <a:latin typeface="Bradley Hand ITC" pitchFamily="66" charset="0"/>
              </a:rPr>
            </a:br>
            <a:r>
              <a:rPr lang="en-US" sz="2000" dirty="0" smtClean="0">
                <a:latin typeface="Bradley Hand ITC" pitchFamily="66" charset="0"/>
              </a:rPr>
              <a:t>A polynomial of degree two is called a second degree or quadratic polynomial</a:t>
            </a:r>
            <a:endParaRPr lang="en-US" sz="2000" dirty="0">
              <a:latin typeface="Bradley Hand ITC" pitchFamily="66" charset="0"/>
            </a:endParaRPr>
          </a:p>
        </p:txBody>
      </p:sp>
      <p:sp>
        <p:nvSpPr>
          <p:cNvPr id="5" name="Rectangle 4"/>
          <p:cNvSpPr/>
          <p:nvPr/>
        </p:nvSpPr>
        <p:spPr>
          <a:xfrm>
            <a:off x="457200" y="4876800"/>
            <a:ext cx="4572000" cy="1015663"/>
          </a:xfrm>
          <a:prstGeom prst="rect">
            <a:avLst/>
          </a:prstGeom>
        </p:spPr>
        <p:txBody>
          <a:bodyPr>
            <a:spAutoFit/>
          </a:bodyPr>
          <a:lstStyle/>
          <a:p>
            <a:r>
              <a:rPr lang="en-US" sz="2000" b="1" dirty="0" smtClean="0">
                <a:solidFill>
                  <a:srgbClr val="002060"/>
                </a:solidFill>
                <a:latin typeface="Arial Black" pitchFamily="34" charset="0"/>
              </a:rPr>
              <a:t>Cubic Polynomial</a:t>
            </a:r>
            <a:r>
              <a:rPr lang="en-US" sz="2000" dirty="0" smtClean="0">
                <a:latin typeface="Bradley Hand ITC" pitchFamily="66" charset="0"/>
              </a:rPr>
              <a:t/>
            </a:r>
            <a:br>
              <a:rPr lang="en-US" sz="2000" dirty="0" smtClean="0">
                <a:latin typeface="Bradley Hand ITC" pitchFamily="66" charset="0"/>
              </a:rPr>
            </a:br>
            <a:r>
              <a:rPr lang="en-US" sz="2000" dirty="0" smtClean="0">
                <a:latin typeface="Bradley Hand ITC" pitchFamily="66" charset="0"/>
              </a:rPr>
              <a:t>A polynomial of degree three is called a third-degree or cubic polynomial</a:t>
            </a:r>
            <a:endParaRPr lang="en-US" sz="2000" dirty="0">
              <a:latin typeface="Bradley Hand ITC" pitchFamily="66" charset="0"/>
            </a:endParaRPr>
          </a:p>
        </p:txBody>
      </p:sp>
    </p:spTree>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image.slidesharecdn.com/polynomials-140331031441-phpapp02/95/polynomials-7-638.jpg?cb=1396235793"/>
          <p:cNvPicPr>
            <a:picLocks noChangeAspect="1" noChangeArrowheads="1"/>
          </p:cNvPicPr>
          <p:nvPr/>
        </p:nvPicPr>
        <p:blipFill>
          <a:blip r:embed="rId2">
            <a:duotone>
              <a:prstClr val="black"/>
              <a:schemeClr val="accent4">
                <a:tint val="45000"/>
                <a:satMod val="400000"/>
              </a:schemeClr>
            </a:duotone>
          </a:blip>
          <a:srcRect/>
          <a:stretch>
            <a:fillRect/>
          </a:stretch>
        </p:blipFill>
        <p:spPr bwMode="auto">
          <a:xfrm>
            <a:off x="0" y="0"/>
            <a:ext cx="9144000" cy="6865168"/>
          </a:xfrm>
          <a:prstGeom prst="rect">
            <a:avLst/>
          </a:prstGeom>
          <a:noFill/>
        </p:spPr>
      </p:pic>
    </p:spTree>
  </p:cSld>
  <p:clrMapOvr>
    <a:masterClrMapping/>
  </p:clrMapOvr>
  <p:transition>
    <p:pull dir="l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219200"/>
            <a:ext cx="8686800" cy="4524315"/>
          </a:xfrm>
          <a:prstGeom prst="rect">
            <a:avLst/>
          </a:prstGeom>
        </p:spPr>
        <p:txBody>
          <a:bodyPr wrap="square">
            <a:spAutoFit/>
          </a:bodyPr>
          <a:lstStyle/>
          <a:p>
            <a:r>
              <a:rPr lang="en-US" sz="2400" dirty="0" smtClean="0">
                <a:latin typeface="Bradley Hand ITC" pitchFamily="66" charset="0"/>
              </a:rPr>
              <a:t>Let p(x) be a polynomial in x of degree greater than or equal to 1 and 'a' be any real number. If p(x) is divided by (x – a), then the remainder is p(a).</a:t>
            </a:r>
            <a:br>
              <a:rPr lang="en-US" sz="2400" dirty="0" smtClean="0">
                <a:latin typeface="Bradley Hand ITC" pitchFamily="66" charset="0"/>
              </a:rPr>
            </a:br>
            <a:r>
              <a:rPr lang="en-US" sz="2400" dirty="0" smtClean="0">
                <a:latin typeface="Bradley Hand ITC" pitchFamily="66" charset="0"/>
              </a:rPr>
              <a:t/>
            </a:r>
            <a:br>
              <a:rPr lang="en-US" sz="2400" dirty="0" smtClean="0">
                <a:latin typeface="Bradley Hand ITC" pitchFamily="66" charset="0"/>
              </a:rPr>
            </a:br>
            <a:r>
              <a:rPr lang="en-US" sz="2400" dirty="0" smtClean="0">
                <a:latin typeface="Bradley Hand ITC" pitchFamily="66" charset="0"/>
              </a:rPr>
              <a:t>If p(x) is divided by (x – a), then the remainder is r(x) and the quotient is q(x). Thus, p(x) = (x - a) q(x) + r(x).</a:t>
            </a:r>
            <a:br>
              <a:rPr lang="en-US" sz="2400" dirty="0" smtClean="0">
                <a:latin typeface="Bradley Hand ITC" pitchFamily="66" charset="0"/>
              </a:rPr>
            </a:br>
            <a:r>
              <a:rPr lang="en-US" sz="2400" dirty="0" smtClean="0">
                <a:latin typeface="Bradley Hand ITC" pitchFamily="66" charset="0"/>
              </a:rPr>
              <a:t/>
            </a:r>
            <a:br>
              <a:rPr lang="en-US" sz="2400" dirty="0" smtClean="0">
                <a:latin typeface="Bradley Hand ITC" pitchFamily="66" charset="0"/>
              </a:rPr>
            </a:br>
            <a:r>
              <a:rPr lang="en-US" sz="2400" dirty="0" smtClean="0">
                <a:latin typeface="Bradley Hand ITC" pitchFamily="66" charset="0"/>
              </a:rPr>
              <a:t>The degree of r(x) is always less than the degree of (x - a). Since the degree of (x - a) is one, the degree of r(x) is zero i.e. r(x) is a constant.</a:t>
            </a:r>
            <a:br>
              <a:rPr lang="en-US" sz="2400" dirty="0" smtClean="0">
                <a:latin typeface="Bradley Hand ITC" pitchFamily="66" charset="0"/>
              </a:rPr>
            </a:br>
            <a:r>
              <a:rPr lang="en-US" sz="2400" dirty="0" smtClean="0">
                <a:latin typeface="Bradley Hand ITC" pitchFamily="66" charset="0"/>
              </a:rPr>
              <a:t/>
            </a:r>
            <a:br>
              <a:rPr lang="en-US" sz="2400" dirty="0" smtClean="0">
                <a:latin typeface="Bradley Hand ITC" pitchFamily="66" charset="0"/>
              </a:rPr>
            </a:br>
            <a:r>
              <a:rPr lang="en-US" sz="2400" dirty="0" smtClean="0">
                <a:latin typeface="Bradley Hand ITC" pitchFamily="66" charset="0"/>
              </a:rPr>
              <a:t>So, for every value of x, r(x) = r. Therefore, p(x) = (x – a) q(x) + r</a:t>
            </a:r>
            <a:endParaRPr lang="en-US" sz="2400" dirty="0">
              <a:latin typeface="Bradley Hand ITC" pitchFamily="66" charset="0"/>
            </a:endParaRPr>
          </a:p>
        </p:txBody>
      </p:sp>
      <p:sp>
        <p:nvSpPr>
          <p:cNvPr id="3" name="TextBox 2"/>
          <p:cNvSpPr txBox="1"/>
          <p:nvPr/>
        </p:nvSpPr>
        <p:spPr>
          <a:xfrm>
            <a:off x="533400" y="228600"/>
            <a:ext cx="7848600" cy="646331"/>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pPr algn="ctr"/>
            <a:r>
              <a:rPr lang="en-US" sz="3600" b="1" dirty="0" smtClean="0">
                <a:solidFill>
                  <a:schemeClr val="bg1"/>
                </a:solidFill>
                <a:latin typeface="Arial Black" pitchFamily="34" charset="0"/>
              </a:rPr>
              <a:t>Remainder Theorem</a:t>
            </a:r>
            <a:endParaRPr lang="en-US" sz="3600" b="1" dirty="0">
              <a:solidFill>
                <a:schemeClr val="bg1"/>
              </a:solidFill>
              <a:latin typeface="Arial Black" pitchFamily="34" charset="0"/>
            </a:endParaRPr>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1600200"/>
            <a:ext cx="8839200" cy="1938992"/>
          </a:xfrm>
          <a:prstGeom prst="rect">
            <a:avLst/>
          </a:prstGeom>
        </p:spPr>
        <p:txBody>
          <a:bodyPr wrap="square">
            <a:spAutoFit/>
          </a:bodyPr>
          <a:lstStyle/>
          <a:p>
            <a:r>
              <a:rPr lang="en-US" sz="2400" dirty="0" smtClean="0">
                <a:latin typeface="Bradley Hand ITC" pitchFamily="66" charset="0"/>
              </a:rPr>
              <a:t>The factor theorem is a theorem linking factors and zeros of a polynomial.</a:t>
            </a:r>
          </a:p>
          <a:p>
            <a:endParaRPr lang="en-US" sz="2400" dirty="0" smtClean="0">
              <a:latin typeface="Bradley Hand ITC" pitchFamily="66" charset="0"/>
            </a:endParaRPr>
          </a:p>
          <a:p>
            <a:r>
              <a:rPr lang="en-US" sz="2400" dirty="0" smtClean="0">
                <a:latin typeface="Bradley Hand ITC" pitchFamily="66" charset="0"/>
              </a:rPr>
              <a:t>The factor theorem states that a polynomial </a:t>
            </a:r>
            <a:r>
              <a:rPr lang="en-US" sz="2400" b="1" dirty="0" smtClean="0">
                <a:latin typeface="Bradley Hand ITC" pitchFamily="66" charset="0"/>
              </a:rPr>
              <a:t>f(x)</a:t>
            </a:r>
            <a:r>
              <a:rPr lang="en-US" sz="2400" dirty="0" smtClean="0">
                <a:latin typeface="Bradley Hand ITC" pitchFamily="66" charset="0"/>
              </a:rPr>
              <a:t> has a factor </a:t>
            </a:r>
            <a:r>
              <a:rPr lang="en-US" sz="2400" b="1" dirty="0" smtClean="0">
                <a:latin typeface="Bradley Hand ITC" pitchFamily="66" charset="0"/>
              </a:rPr>
              <a:t>(x </a:t>
            </a:r>
            <a:r>
              <a:rPr lang="en-US" sz="2400" b="1" dirty="0" smtClean="0">
                <a:latin typeface="Bradley Hand ITC" pitchFamily="66" charset="0"/>
                <a:sym typeface="Symbol"/>
              </a:rPr>
              <a:t> k</a:t>
            </a:r>
            <a:r>
              <a:rPr lang="en-US" sz="2400" b="1" dirty="0" smtClean="0">
                <a:latin typeface="Bradley Hand ITC" pitchFamily="66" charset="0"/>
              </a:rPr>
              <a:t>)</a:t>
            </a:r>
            <a:r>
              <a:rPr lang="en-US" sz="2400" dirty="0" smtClean="0">
                <a:latin typeface="Bradley Hand ITC" pitchFamily="66" charset="0"/>
              </a:rPr>
              <a:t> if and only if  </a:t>
            </a:r>
            <a:r>
              <a:rPr lang="en-US" sz="2400" b="1" dirty="0" smtClean="0">
                <a:latin typeface="Bradley Hand ITC" pitchFamily="66" charset="0"/>
              </a:rPr>
              <a:t>f(k) = 0  </a:t>
            </a:r>
            <a:r>
              <a:rPr lang="en-US" sz="2400" dirty="0" smtClean="0">
                <a:latin typeface="Bradley Hand ITC" pitchFamily="66" charset="0"/>
              </a:rPr>
              <a:t>.</a:t>
            </a:r>
            <a:r>
              <a:rPr lang="en-US" sz="2400" b="1" dirty="0" smtClean="0">
                <a:latin typeface="Bradley Hand ITC" pitchFamily="66" charset="0"/>
              </a:rPr>
              <a:t> </a:t>
            </a:r>
            <a:endParaRPr lang="en-US" sz="2400" b="1" dirty="0">
              <a:latin typeface="Bradley Hand ITC" pitchFamily="66" charset="0"/>
            </a:endParaRPr>
          </a:p>
        </p:txBody>
      </p:sp>
      <p:sp>
        <p:nvSpPr>
          <p:cNvPr id="5" name="TextBox 4"/>
          <p:cNvSpPr txBox="1"/>
          <p:nvPr/>
        </p:nvSpPr>
        <p:spPr>
          <a:xfrm>
            <a:off x="457200" y="228600"/>
            <a:ext cx="8077200" cy="646331"/>
          </a:xfrm>
          <a:prstGeom prst="rect">
            <a:avLst/>
          </a:prstGeom>
        </p:spPr>
        <p:style>
          <a:lnRef idx="1">
            <a:schemeClr val="accent6"/>
          </a:lnRef>
          <a:fillRef idx="3">
            <a:schemeClr val="accent6"/>
          </a:fillRef>
          <a:effectRef idx="2">
            <a:schemeClr val="accent6"/>
          </a:effectRef>
          <a:fontRef idx="minor">
            <a:schemeClr val="lt1"/>
          </a:fontRef>
        </p:style>
        <p:txBody>
          <a:bodyPr wrap="square" rtlCol="0">
            <a:spAutoFit/>
          </a:bodyPr>
          <a:lstStyle/>
          <a:p>
            <a:pPr algn="ctr"/>
            <a:r>
              <a:rPr lang="en-US" sz="3600" b="1" dirty="0" smtClean="0">
                <a:latin typeface="Arial Black" pitchFamily="34" charset="0"/>
              </a:rPr>
              <a:t>Factor Theorem</a:t>
            </a:r>
            <a:endParaRPr lang="en-US" sz="3600" b="1" dirty="0">
              <a:latin typeface="Arial Black" pitchFamily="34" charset="0"/>
            </a:endParaRPr>
          </a:p>
        </p:txBody>
      </p:sp>
    </p:spTree>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219200"/>
            <a:ext cx="7620000" cy="3046988"/>
          </a:xfrm>
          <a:prstGeom prst="rect">
            <a:avLst/>
          </a:prstGeom>
        </p:spPr>
        <p:txBody>
          <a:bodyPr wrap="square">
            <a:spAutoFit/>
          </a:bodyPr>
          <a:lstStyle/>
          <a:p>
            <a:r>
              <a:rPr lang="en-US" sz="2400" dirty="0" smtClean="0">
                <a:latin typeface="Bradley Hand ITC" pitchFamily="66" charset="0"/>
              </a:rPr>
              <a:t>If g(x) and h(x)</a:t>
            </a:r>
            <a:r>
              <a:rPr lang="en-US" sz="2400" b="1" dirty="0" smtClean="0">
                <a:latin typeface="Bradley Hand ITC" pitchFamily="66" charset="0"/>
              </a:rPr>
              <a:t> </a:t>
            </a:r>
            <a:r>
              <a:rPr lang="en-US" sz="2400" dirty="0" smtClean="0">
                <a:latin typeface="Bradley Hand ITC" pitchFamily="66" charset="0"/>
              </a:rPr>
              <a:t>are two polynomials whose product is p(x).</a:t>
            </a:r>
            <a:r>
              <a:rPr lang="en-US" sz="2400" b="1" dirty="0" smtClean="0">
                <a:latin typeface="Bradley Hand ITC" pitchFamily="66" charset="0"/>
              </a:rPr>
              <a:t> </a:t>
            </a:r>
            <a:r>
              <a:rPr lang="en-US" sz="2400" dirty="0" smtClean="0">
                <a:latin typeface="Bradley Hand ITC" pitchFamily="66" charset="0"/>
              </a:rPr>
              <a:t>This can be written as p(x) = g(x) </a:t>
            </a:r>
            <a:r>
              <a:rPr lang="en-US" sz="2400" dirty="0" smtClean="0">
                <a:latin typeface="Bradley Hand ITC" pitchFamily="66" charset="0"/>
                <a:sym typeface="Symbol"/>
              </a:rPr>
              <a:t>*</a:t>
            </a:r>
            <a:r>
              <a:rPr lang="en-US" sz="2400" dirty="0" smtClean="0">
                <a:latin typeface="Bradley Hand ITC" pitchFamily="66" charset="0"/>
              </a:rPr>
              <a:t> h(x). g(x) and h(x) are called the factors of the polynomial p(x).</a:t>
            </a:r>
            <a:br>
              <a:rPr lang="en-US" sz="2400" dirty="0" smtClean="0">
                <a:latin typeface="Bradley Hand ITC" pitchFamily="66" charset="0"/>
              </a:rPr>
            </a:br>
            <a:r>
              <a:rPr lang="en-US" sz="2400" dirty="0" smtClean="0">
                <a:latin typeface="Bradley Hand ITC" pitchFamily="66" charset="0"/>
              </a:rPr>
              <a:t/>
            </a:r>
            <a:br>
              <a:rPr lang="en-US" sz="2400" dirty="0" smtClean="0">
                <a:latin typeface="Bradley Hand ITC" pitchFamily="66" charset="0"/>
              </a:rPr>
            </a:br>
            <a:r>
              <a:rPr lang="en-US" sz="2400" dirty="0" smtClean="0">
                <a:latin typeface="Bradley Hand ITC" pitchFamily="66" charset="0"/>
              </a:rPr>
              <a:t>The process of resolving a given polynomial into factors is called factorisation.</a:t>
            </a:r>
            <a:r>
              <a:rPr lang="en-US" sz="2400" b="1" dirty="0" smtClean="0">
                <a:latin typeface="Bradley Hand ITC" pitchFamily="66" charset="0"/>
              </a:rPr>
              <a:t> </a:t>
            </a:r>
            <a:r>
              <a:rPr lang="en-US" sz="2400" dirty="0" smtClean="0">
                <a:latin typeface="Bradley Hand ITC" pitchFamily="66" charset="0"/>
              </a:rPr>
              <a:t>A non-zero constant is a factor of every polynomial.</a:t>
            </a:r>
            <a:br>
              <a:rPr lang="en-US" sz="2400" dirty="0" smtClean="0">
                <a:latin typeface="Bradley Hand ITC" pitchFamily="66" charset="0"/>
              </a:rPr>
            </a:br>
            <a:endParaRPr lang="en-US" sz="2400" dirty="0">
              <a:latin typeface="Bradley Hand ITC" pitchFamily="66" charset="0"/>
            </a:endParaRPr>
          </a:p>
        </p:txBody>
      </p:sp>
      <p:pic>
        <p:nvPicPr>
          <p:cNvPr id="3074" name="Picture 2" descr="C:\Users\hpmachine\Pictures\hello.jpg"/>
          <p:cNvPicPr>
            <a:picLocks noChangeAspect="1" noChangeArrowheads="1"/>
          </p:cNvPicPr>
          <p:nvPr/>
        </p:nvPicPr>
        <p:blipFill>
          <a:blip r:embed="rId2"/>
          <a:srcRect/>
          <a:stretch>
            <a:fillRect/>
          </a:stretch>
        </p:blipFill>
        <p:spPr bwMode="auto">
          <a:xfrm>
            <a:off x="3535352" y="3733800"/>
            <a:ext cx="2484448" cy="2926596"/>
          </a:xfrm>
          <a:prstGeom prst="rect">
            <a:avLst/>
          </a:prstGeom>
          <a:noFill/>
        </p:spPr>
      </p:pic>
      <p:sp>
        <p:nvSpPr>
          <p:cNvPr id="4" name="TextBox 3"/>
          <p:cNvSpPr txBox="1"/>
          <p:nvPr/>
        </p:nvSpPr>
        <p:spPr>
          <a:xfrm>
            <a:off x="914400" y="228600"/>
            <a:ext cx="7239000" cy="646331"/>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3600" b="1" dirty="0" smtClean="0">
                <a:latin typeface="Arial Black" pitchFamily="34" charset="0"/>
              </a:rPr>
              <a:t>FACTORISATION</a:t>
            </a:r>
            <a:endParaRPr lang="en-US" sz="3600" b="1" dirty="0">
              <a:latin typeface="Arial Black" pitchFamily="34" charset="0"/>
            </a:endParaRPr>
          </a:p>
        </p:txBody>
      </p:sp>
    </p:spTree>
  </p:cSld>
  <p:clrMapOvr>
    <a:masterClrMapping/>
  </p:clrMapOvr>
  <p:transition>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381000"/>
            <a:ext cx="7772400" cy="400110"/>
          </a:xfrm>
          <a:prstGeom prst="rect">
            <a:avLst/>
          </a:prstGeom>
          <a:noFill/>
        </p:spPr>
        <p:txBody>
          <a:bodyPr wrap="square" rtlCol="0">
            <a:spAutoFit/>
          </a:bodyPr>
          <a:lstStyle/>
          <a:p>
            <a:pPr algn="ctr"/>
            <a:r>
              <a:rPr lang="en-US" sz="2000" b="1" dirty="0" smtClean="0">
                <a:solidFill>
                  <a:srgbClr val="002060"/>
                </a:solidFill>
                <a:latin typeface="Arial Black" pitchFamily="34" charset="0"/>
              </a:rPr>
              <a:t>METHODS OF FACTORISATION</a:t>
            </a:r>
            <a:endParaRPr lang="en-US" sz="2000" b="1" dirty="0">
              <a:solidFill>
                <a:srgbClr val="002060"/>
              </a:solidFill>
              <a:latin typeface="Arial Black" pitchFamily="34" charset="0"/>
            </a:endParaRPr>
          </a:p>
        </p:txBody>
      </p:sp>
      <p:graphicFrame>
        <p:nvGraphicFramePr>
          <p:cNvPr id="4" name="Diagram 3"/>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81000"/>
            <a:ext cx="7848600" cy="369332"/>
          </a:xfrm>
          <a:prstGeom prst="rect">
            <a:avLst/>
          </a:prstGeom>
        </p:spPr>
        <p:txBody>
          <a:bodyPr wrap="square">
            <a:spAutoFit/>
          </a:bodyPr>
          <a:lstStyle/>
          <a:p>
            <a:pPr algn="ctr"/>
            <a:r>
              <a:rPr lang="en-US" dirty="0" smtClean="0">
                <a:solidFill>
                  <a:srgbClr val="002060"/>
                </a:solidFill>
                <a:latin typeface="Arial Black" pitchFamily="34" charset="0"/>
              </a:rPr>
              <a:t>Splitting the Middle Term</a:t>
            </a:r>
            <a:endParaRPr lang="en-US" dirty="0">
              <a:solidFill>
                <a:srgbClr val="002060"/>
              </a:solidFill>
              <a:latin typeface="Arial Black" pitchFamily="34" charset="0"/>
            </a:endParaRPr>
          </a:p>
        </p:txBody>
      </p:sp>
      <p:sp>
        <p:nvSpPr>
          <p:cNvPr id="3" name="Rectangle 2"/>
          <p:cNvSpPr/>
          <p:nvPr/>
        </p:nvSpPr>
        <p:spPr>
          <a:xfrm>
            <a:off x="228600" y="1219200"/>
            <a:ext cx="8915400" cy="4154984"/>
          </a:xfrm>
          <a:prstGeom prst="rect">
            <a:avLst/>
          </a:prstGeom>
        </p:spPr>
        <p:txBody>
          <a:bodyPr wrap="square">
            <a:spAutoFit/>
          </a:bodyPr>
          <a:lstStyle/>
          <a:p>
            <a:r>
              <a:rPr lang="en-US" sz="2400" dirty="0" smtClean="0">
                <a:latin typeface="Bradley Hand ITC" pitchFamily="66" charset="0"/>
              </a:rPr>
              <a:t>There is a method to factorize a quadratic expression known as splitting the middle term.</a:t>
            </a:r>
          </a:p>
          <a:p>
            <a:r>
              <a:rPr lang="en-US" sz="2400" dirty="0" smtClean="0">
                <a:latin typeface="Bradley Hand ITC" pitchFamily="66" charset="0"/>
              </a:rPr>
              <a:t> </a:t>
            </a:r>
          </a:p>
          <a:p>
            <a:r>
              <a:rPr lang="en-US" sz="2400" dirty="0" smtClean="0">
                <a:latin typeface="Bradley Hand ITC" pitchFamily="66" charset="0"/>
              </a:rPr>
              <a:t> x</a:t>
            </a:r>
            <a:r>
              <a:rPr lang="en-US" sz="2400" baseline="30000" dirty="0" smtClean="0">
                <a:latin typeface="Bradley Hand ITC" pitchFamily="66" charset="0"/>
              </a:rPr>
              <a:t>2</a:t>
            </a:r>
            <a:r>
              <a:rPr lang="en-US" sz="2400" dirty="0" smtClean="0">
                <a:latin typeface="Bradley Hand ITC" pitchFamily="66" charset="0"/>
              </a:rPr>
              <a:t> + 7x + 12</a:t>
            </a:r>
          </a:p>
          <a:p>
            <a:r>
              <a:rPr lang="en-US" sz="2400" dirty="0" smtClean="0">
                <a:latin typeface="Bradley Hand ITC" pitchFamily="66" charset="0"/>
              </a:rPr>
              <a:t>= x</a:t>
            </a:r>
            <a:r>
              <a:rPr lang="en-US" sz="2400" baseline="30000" dirty="0" smtClean="0">
                <a:latin typeface="Bradley Hand ITC" pitchFamily="66" charset="0"/>
              </a:rPr>
              <a:t>2</a:t>
            </a:r>
            <a:r>
              <a:rPr lang="en-US" sz="2400" dirty="0" smtClean="0">
                <a:latin typeface="Bradley Hand ITC" pitchFamily="66" charset="0"/>
              </a:rPr>
              <a:t> + 3x + 4x + 12</a:t>
            </a:r>
            <a:br>
              <a:rPr lang="en-US" sz="2400" dirty="0" smtClean="0">
                <a:latin typeface="Bradley Hand ITC" pitchFamily="66" charset="0"/>
              </a:rPr>
            </a:br>
            <a:r>
              <a:rPr lang="en-US" sz="2400" dirty="0" smtClean="0">
                <a:latin typeface="Bradley Hand ITC" pitchFamily="66" charset="0"/>
              </a:rPr>
              <a:t>= x (x + 3) + 4 (x + 3)</a:t>
            </a:r>
            <a:br>
              <a:rPr lang="en-US" sz="2400" dirty="0" smtClean="0">
                <a:latin typeface="Bradley Hand ITC" pitchFamily="66" charset="0"/>
              </a:rPr>
            </a:br>
            <a:r>
              <a:rPr lang="en-US" sz="2400" dirty="0" smtClean="0">
                <a:latin typeface="Bradley Hand ITC" pitchFamily="66" charset="0"/>
              </a:rPr>
              <a:t>= (x + 3)(x + 4)</a:t>
            </a:r>
          </a:p>
          <a:p>
            <a:endParaRPr lang="en-US" sz="2400" dirty="0" smtClean="0">
              <a:latin typeface="Bradley Hand ITC" pitchFamily="66" charset="0"/>
            </a:endParaRPr>
          </a:p>
          <a:p>
            <a:r>
              <a:rPr lang="en-US" sz="2400" dirty="0" smtClean="0">
                <a:latin typeface="Bradley Hand ITC" pitchFamily="66" charset="0"/>
              </a:rPr>
              <a:t>Here we observe that the coefficient of the middle term is the sum of the two numbers in each linear binomial and the last term is the product of the two numbers in each binomial.</a:t>
            </a:r>
            <a:endParaRPr lang="en-US" sz="2400" dirty="0">
              <a:latin typeface="Bradley Hand ITC" pitchFamily="66" charset="0"/>
            </a:endParaRPr>
          </a:p>
        </p:txBody>
      </p:sp>
    </p:spTree>
  </p:cSld>
  <p:clrMapOvr>
    <a:masterClrMapping/>
  </p:clrMapOvr>
  <p:transition>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97346"/>
            <a:ext cx="9144000" cy="6217087"/>
          </a:xfrm>
          <a:prstGeom prst="rect">
            <a:avLst/>
          </a:prstGeom>
        </p:spPr>
        <p:txBody>
          <a:bodyPr wrap="square">
            <a:spAutoFit/>
          </a:bodyPr>
          <a:lstStyle/>
          <a:p>
            <a:r>
              <a:rPr lang="en-US" sz="2000" b="1" dirty="0" smtClean="0">
                <a:solidFill>
                  <a:srgbClr val="002060"/>
                </a:solidFill>
                <a:latin typeface="Arial Black" pitchFamily="34" charset="0"/>
              </a:rPr>
              <a:t>                                   Algebraic  Identities</a:t>
            </a:r>
            <a:r>
              <a:rPr lang="en-US" dirty="0" smtClean="0">
                <a:latin typeface="Algerian" pitchFamily="82" charset="0"/>
              </a:rPr>
              <a:t/>
            </a:r>
            <a:br>
              <a:rPr lang="en-US" dirty="0" smtClean="0">
                <a:latin typeface="Algerian" pitchFamily="82" charset="0"/>
              </a:rPr>
            </a:br>
            <a:r>
              <a:rPr lang="en-US" dirty="0" smtClean="0"/>
              <a:t/>
            </a:r>
            <a:br>
              <a:rPr lang="en-US" dirty="0" smtClean="0"/>
            </a:br>
            <a:r>
              <a:rPr lang="en-US" sz="2400" dirty="0" smtClean="0">
                <a:latin typeface="Bradley Hand ITC" pitchFamily="66" charset="0"/>
              </a:rPr>
              <a:t>Polynomials can be factorised using algebraic identities.</a:t>
            </a:r>
            <a:br>
              <a:rPr lang="en-US" sz="2400" dirty="0" smtClean="0">
                <a:latin typeface="Bradley Hand ITC" pitchFamily="66" charset="0"/>
              </a:rPr>
            </a:br>
            <a:r>
              <a:rPr lang="en-US" sz="2400" dirty="0" smtClean="0">
                <a:latin typeface="Bradley Hand ITC" pitchFamily="66" charset="0"/>
              </a:rPr>
              <a:t>A polynomial of degree two is called a quadratic polynomial. The identities used to </a:t>
            </a:r>
            <a:r>
              <a:rPr lang="en-US" sz="2400" b="1" dirty="0" smtClean="0">
                <a:latin typeface="Bradley Hand ITC" pitchFamily="66" charset="0"/>
              </a:rPr>
              <a:t>factorise</a:t>
            </a:r>
            <a:r>
              <a:rPr lang="en-US" sz="2400" dirty="0" smtClean="0">
                <a:latin typeface="Bradley Hand ITC" pitchFamily="66" charset="0"/>
              </a:rPr>
              <a:t> the </a:t>
            </a:r>
            <a:r>
              <a:rPr lang="en-US" sz="2400" b="1" dirty="0" smtClean="0">
                <a:latin typeface="Bradley Hand ITC" pitchFamily="66" charset="0"/>
              </a:rPr>
              <a:t>quadratic polynomials</a:t>
            </a:r>
            <a:r>
              <a:rPr lang="en-US" sz="2400" dirty="0" smtClean="0">
                <a:latin typeface="Bradley Hand ITC" pitchFamily="66" charset="0"/>
              </a:rPr>
              <a:t> are:</a:t>
            </a:r>
          </a:p>
          <a:p>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a:t>
            </a:r>
            <a:r>
              <a:rPr lang="en-US" sz="2400" baseline="30000" dirty="0" smtClean="0">
                <a:latin typeface="Bradley Hand ITC" pitchFamily="66" charset="0"/>
              </a:rPr>
              <a:t>2</a:t>
            </a:r>
            <a:r>
              <a:rPr lang="en-US" sz="2400" dirty="0" smtClean="0">
                <a:latin typeface="Bradley Hand ITC" pitchFamily="66" charset="0"/>
              </a:rPr>
              <a:t> = a</a:t>
            </a:r>
            <a:r>
              <a:rPr lang="en-US" sz="2400" baseline="30000" dirty="0" smtClean="0">
                <a:latin typeface="Bradley Hand ITC" pitchFamily="66" charset="0"/>
              </a:rPr>
              <a:t>2</a:t>
            </a:r>
            <a:r>
              <a:rPr lang="en-US" sz="2400" dirty="0" smtClean="0">
                <a:latin typeface="Bradley Hand ITC" pitchFamily="66" charset="0"/>
              </a:rPr>
              <a:t> + 2ab + b</a:t>
            </a:r>
            <a:r>
              <a:rPr lang="en-US" sz="2400" baseline="30000" dirty="0" smtClean="0">
                <a:latin typeface="Bradley Hand ITC" pitchFamily="66" charset="0"/>
              </a:rPr>
              <a:t>2</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a:t>
            </a:r>
            <a:r>
              <a:rPr lang="en-US" sz="2400" baseline="30000" dirty="0" smtClean="0">
                <a:latin typeface="Bradley Hand ITC" pitchFamily="66" charset="0"/>
              </a:rPr>
              <a:t>2</a:t>
            </a:r>
            <a:r>
              <a:rPr lang="en-US" sz="2400" dirty="0" smtClean="0">
                <a:latin typeface="Bradley Hand ITC" pitchFamily="66" charset="0"/>
              </a:rPr>
              <a:t> = a</a:t>
            </a:r>
            <a:r>
              <a:rPr lang="en-US" sz="2400" baseline="30000" dirty="0" smtClean="0">
                <a:latin typeface="Bradley Hand ITC" pitchFamily="66" charset="0"/>
              </a:rPr>
              <a:t>2</a:t>
            </a:r>
            <a:r>
              <a:rPr lang="en-US" sz="2400" dirty="0" smtClean="0">
                <a:latin typeface="Bradley Hand ITC" pitchFamily="66" charset="0"/>
              </a:rPr>
              <a:t> – 2ab + b</a:t>
            </a:r>
            <a:r>
              <a:rPr lang="en-US" sz="2400" baseline="30000" dirty="0" smtClean="0">
                <a:latin typeface="Bradley Hand ITC" pitchFamily="66" charset="0"/>
              </a:rPr>
              <a:t>2</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b)(a – b) = a</a:t>
            </a:r>
            <a:r>
              <a:rPr lang="en-US" sz="2400" baseline="30000" dirty="0" smtClean="0">
                <a:latin typeface="Bradley Hand ITC" pitchFamily="66" charset="0"/>
              </a:rPr>
              <a:t>2</a:t>
            </a:r>
            <a:r>
              <a:rPr lang="en-US" sz="2400" dirty="0" smtClean="0">
                <a:latin typeface="Bradley Hand ITC" pitchFamily="66" charset="0"/>
              </a:rPr>
              <a:t> – b</a:t>
            </a:r>
            <a:r>
              <a:rPr lang="en-US" sz="2400" baseline="30000" dirty="0" smtClean="0">
                <a:latin typeface="Bradley Hand ITC" pitchFamily="66" charset="0"/>
              </a:rPr>
              <a:t>2</a:t>
            </a:r>
            <a:r>
              <a:rPr lang="en-US" sz="2400" dirty="0" smtClean="0">
                <a:latin typeface="Bradley Hand ITC" pitchFamily="66" charset="0"/>
              </a:rPr>
              <a:t> </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(x + a)(x + b) = x</a:t>
            </a:r>
            <a:r>
              <a:rPr lang="en-US" sz="2400" baseline="30000" dirty="0" smtClean="0">
                <a:latin typeface="Bradley Hand ITC" pitchFamily="66" charset="0"/>
              </a:rPr>
              <a:t>2</a:t>
            </a:r>
            <a:r>
              <a:rPr lang="en-US" sz="2400" dirty="0" smtClean="0">
                <a:latin typeface="Bradley Hand ITC" pitchFamily="66" charset="0"/>
              </a:rPr>
              <a:t> + (a + b)x + ab</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 + c)</a:t>
            </a:r>
            <a:r>
              <a:rPr lang="en-US" sz="2400" baseline="30000" dirty="0" smtClean="0">
                <a:latin typeface="Bradley Hand ITC" pitchFamily="66" charset="0"/>
              </a:rPr>
              <a:t>2</a:t>
            </a:r>
            <a:r>
              <a:rPr lang="en-US" sz="2400" dirty="0" smtClean="0">
                <a:latin typeface="Bradley Hand ITC" pitchFamily="66" charset="0"/>
              </a:rPr>
              <a:t> = a</a:t>
            </a:r>
            <a:r>
              <a:rPr lang="en-US" sz="2400" baseline="30000" dirty="0" smtClean="0">
                <a:latin typeface="Bradley Hand ITC" pitchFamily="66" charset="0"/>
              </a:rPr>
              <a:t>2</a:t>
            </a:r>
            <a:r>
              <a:rPr lang="en-US" sz="2400" dirty="0" smtClean="0">
                <a:latin typeface="Bradley Hand ITC" pitchFamily="66" charset="0"/>
              </a:rPr>
              <a:t> + b</a:t>
            </a:r>
            <a:r>
              <a:rPr lang="en-US" sz="2400" baseline="30000" dirty="0" smtClean="0">
                <a:latin typeface="Bradley Hand ITC" pitchFamily="66" charset="0"/>
              </a:rPr>
              <a:t>2</a:t>
            </a:r>
            <a:r>
              <a:rPr lang="en-US" sz="2400" dirty="0" smtClean="0">
                <a:latin typeface="Bradley Hand ITC" pitchFamily="66" charset="0"/>
              </a:rPr>
              <a:t> + c</a:t>
            </a:r>
            <a:r>
              <a:rPr lang="en-US" sz="2400" baseline="30000" dirty="0" smtClean="0">
                <a:latin typeface="Bradley Hand ITC" pitchFamily="66" charset="0"/>
              </a:rPr>
              <a:t>2</a:t>
            </a:r>
            <a:r>
              <a:rPr lang="en-US" sz="2400" dirty="0" smtClean="0">
                <a:latin typeface="Bradley Hand ITC" pitchFamily="66" charset="0"/>
              </a:rPr>
              <a:t> + 2ab + 2bc + 2ca</a:t>
            </a:r>
          </a:p>
          <a:p>
            <a:r>
              <a:rPr lang="en-US" sz="2400" dirty="0" smtClean="0">
                <a:latin typeface="Bradley Hand ITC" pitchFamily="66" charset="0"/>
              </a:rPr>
              <a:t/>
            </a:r>
            <a:br>
              <a:rPr lang="en-US" sz="2400" dirty="0" smtClean="0">
                <a:latin typeface="Bradley Hand ITC" pitchFamily="66" charset="0"/>
              </a:rPr>
            </a:br>
            <a:endParaRPr lang="en-US" sz="2400" dirty="0">
              <a:latin typeface="Bradley Hand ITC" pitchFamily="66" charset="0"/>
            </a:endParaRPr>
          </a:p>
        </p:txBody>
      </p:sp>
    </p:spTree>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609600"/>
            <a:ext cx="8305800" cy="4893647"/>
          </a:xfrm>
          <a:prstGeom prst="rect">
            <a:avLst/>
          </a:prstGeom>
          <a:noFill/>
        </p:spPr>
        <p:txBody>
          <a:bodyPr wrap="square" rtlCol="0">
            <a:spAutoFit/>
          </a:bodyPr>
          <a:lstStyle/>
          <a:p>
            <a:r>
              <a:rPr lang="en-US" sz="2400" dirty="0" smtClean="0">
                <a:latin typeface="Bradley Hand ITC" pitchFamily="66" charset="0"/>
              </a:rPr>
              <a:t>A polynomial of degree three is called a cubic polynomial. The algebraic identities used to</a:t>
            </a:r>
            <a:r>
              <a:rPr lang="en-US" sz="2400" b="1" dirty="0" smtClean="0">
                <a:latin typeface="Bradley Hand ITC" pitchFamily="66" charset="0"/>
              </a:rPr>
              <a:t> factorise </a:t>
            </a:r>
            <a:r>
              <a:rPr lang="en-US" sz="2400" dirty="0" smtClean="0">
                <a:latin typeface="Bradley Hand ITC" pitchFamily="66" charset="0"/>
              </a:rPr>
              <a:t>a</a:t>
            </a:r>
            <a:r>
              <a:rPr lang="en-US" sz="2400" b="1" dirty="0" smtClean="0">
                <a:latin typeface="Bradley Hand ITC" pitchFamily="66" charset="0"/>
              </a:rPr>
              <a:t> cubic polynomial </a:t>
            </a:r>
            <a:r>
              <a:rPr lang="en-US" sz="2400" dirty="0" smtClean="0">
                <a:latin typeface="Bradley Hand ITC" pitchFamily="66" charset="0"/>
              </a:rPr>
              <a:t>are:</a:t>
            </a:r>
          </a:p>
          <a:p>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a:t>
            </a:r>
            <a:r>
              <a:rPr lang="en-US" sz="2400" baseline="30000" dirty="0" smtClean="0">
                <a:latin typeface="Bradley Hand ITC" pitchFamily="66" charset="0"/>
              </a:rPr>
              <a:t>3</a:t>
            </a:r>
            <a:r>
              <a:rPr lang="en-US" sz="2400" dirty="0" smtClean="0">
                <a:latin typeface="Bradley Hand ITC" pitchFamily="66" charset="0"/>
              </a:rPr>
              <a:t> = a</a:t>
            </a:r>
            <a:r>
              <a:rPr lang="en-US" sz="2400" baseline="30000" dirty="0" smtClean="0">
                <a:latin typeface="Bradley Hand ITC" pitchFamily="66" charset="0"/>
              </a:rPr>
              <a:t>3</a:t>
            </a:r>
            <a:r>
              <a:rPr lang="en-US" sz="2400" dirty="0" smtClean="0">
                <a:latin typeface="Bradley Hand ITC" pitchFamily="66" charset="0"/>
              </a:rPr>
              <a:t> + b</a:t>
            </a:r>
            <a:r>
              <a:rPr lang="en-US" sz="2400" baseline="30000" dirty="0" smtClean="0">
                <a:latin typeface="Bradley Hand ITC" pitchFamily="66" charset="0"/>
              </a:rPr>
              <a:t>3</a:t>
            </a:r>
            <a:r>
              <a:rPr lang="en-US" sz="2400" dirty="0" smtClean="0">
                <a:latin typeface="Bradley Hand ITC" pitchFamily="66" charset="0"/>
              </a:rPr>
              <a:t> + 3ab (a + b)</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(a – b)</a:t>
            </a:r>
            <a:r>
              <a:rPr lang="en-US" sz="2400" baseline="30000" dirty="0" smtClean="0">
                <a:latin typeface="Bradley Hand ITC" pitchFamily="66" charset="0"/>
              </a:rPr>
              <a:t>3</a:t>
            </a:r>
            <a:r>
              <a:rPr lang="en-US" sz="2400" dirty="0" smtClean="0">
                <a:latin typeface="Bradley Hand ITC" pitchFamily="66" charset="0"/>
              </a:rPr>
              <a:t> = a</a:t>
            </a:r>
            <a:r>
              <a:rPr lang="en-US" sz="2400" baseline="30000" dirty="0" smtClean="0">
                <a:latin typeface="Bradley Hand ITC" pitchFamily="66" charset="0"/>
              </a:rPr>
              <a:t>3</a:t>
            </a:r>
            <a:r>
              <a:rPr lang="en-US" sz="2400" dirty="0" smtClean="0">
                <a:latin typeface="Bradley Hand ITC" pitchFamily="66" charset="0"/>
              </a:rPr>
              <a:t> – b</a:t>
            </a:r>
            <a:r>
              <a:rPr lang="en-US" sz="2400" baseline="30000" dirty="0" smtClean="0">
                <a:latin typeface="Bradley Hand ITC" pitchFamily="66" charset="0"/>
              </a:rPr>
              <a:t>3</a:t>
            </a:r>
            <a:r>
              <a:rPr lang="en-US" sz="2400" dirty="0" smtClean="0">
                <a:latin typeface="Bradley Hand ITC" pitchFamily="66" charset="0"/>
              </a:rPr>
              <a:t> – 3ab (a – b)</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 a</a:t>
            </a:r>
            <a:r>
              <a:rPr lang="en-US" sz="2400" baseline="30000" dirty="0" smtClean="0">
                <a:latin typeface="Bradley Hand ITC" pitchFamily="66" charset="0"/>
              </a:rPr>
              <a:t>3</a:t>
            </a:r>
            <a:r>
              <a:rPr lang="en-US" sz="2400" dirty="0" smtClean="0">
                <a:latin typeface="Bradley Hand ITC" pitchFamily="66" charset="0"/>
              </a:rPr>
              <a:t> + b</a:t>
            </a:r>
            <a:r>
              <a:rPr lang="en-US" sz="2400" baseline="30000" dirty="0" smtClean="0">
                <a:latin typeface="Bradley Hand ITC" pitchFamily="66" charset="0"/>
              </a:rPr>
              <a:t>3</a:t>
            </a:r>
            <a:r>
              <a:rPr lang="en-US" sz="2400" dirty="0" smtClean="0">
                <a:latin typeface="Bradley Hand ITC" pitchFamily="66" charset="0"/>
              </a:rPr>
              <a:t> = (a + b)(a</a:t>
            </a:r>
            <a:r>
              <a:rPr lang="en-US" sz="2400" baseline="30000" dirty="0" smtClean="0">
                <a:latin typeface="Bradley Hand ITC" pitchFamily="66" charset="0"/>
              </a:rPr>
              <a:t>2</a:t>
            </a:r>
            <a:r>
              <a:rPr lang="en-US" sz="2400" dirty="0" smtClean="0">
                <a:latin typeface="Bradley Hand ITC" pitchFamily="66" charset="0"/>
              </a:rPr>
              <a:t> – ab + b</a:t>
            </a:r>
            <a:r>
              <a:rPr lang="en-US" sz="2400" baseline="30000" dirty="0" smtClean="0">
                <a:latin typeface="Bradley Hand ITC" pitchFamily="66" charset="0"/>
              </a:rPr>
              <a:t>2</a:t>
            </a:r>
            <a:r>
              <a:rPr lang="en-US" sz="2400" dirty="0" smtClean="0">
                <a:latin typeface="Bradley Hand ITC" pitchFamily="66" charset="0"/>
              </a:rPr>
              <a:t>)</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 a</a:t>
            </a:r>
            <a:r>
              <a:rPr lang="en-US" sz="2400" baseline="30000" dirty="0" smtClean="0">
                <a:latin typeface="Bradley Hand ITC" pitchFamily="66" charset="0"/>
              </a:rPr>
              <a:t>3</a:t>
            </a:r>
            <a:r>
              <a:rPr lang="en-US" sz="2400" dirty="0" smtClean="0">
                <a:latin typeface="Bradley Hand ITC" pitchFamily="66" charset="0"/>
              </a:rPr>
              <a:t> – b</a:t>
            </a:r>
            <a:r>
              <a:rPr lang="en-US" sz="2400" baseline="30000" dirty="0" smtClean="0">
                <a:latin typeface="Bradley Hand ITC" pitchFamily="66" charset="0"/>
              </a:rPr>
              <a:t>3</a:t>
            </a:r>
            <a:r>
              <a:rPr lang="en-US" sz="2400" dirty="0" smtClean="0">
                <a:latin typeface="Bradley Hand ITC" pitchFamily="66" charset="0"/>
              </a:rPr>
              <a:t> = (a – b)(a</a:t>
            </a:r>
            <a:r>
              <a:rPr lang="en-US" sz="2400" baseline="30000" dirty="0" smtClean="0">
                <a:latin typeface="Bradley Hand ITC" pitchFamily="66" charset="0"/>
              </a:rPr>
              <a:t>2</a:t>
            </a:r>
            <a:r>
              <a:rPr lang="en-US" sz="2400" dirty="0" smtClean="0">
                <a:latin typeface="Bradley Hand ITC" pitchFamily="66" charset="0"/>
              </a:rPr>
              <a:t> + ab + b</a:t>
            </a:r>
            <a:r>
              <a:rPr lang="en-US" sz="2400" baseline="30000" dirty="0" smtClean="0">
                <a:latin typeface="Bradley Hand ITC" pitchFamily="66" charset="0"/>
              </a:rPr>
              <a:t>2</a:t>
            </a:r>
            <a:r>
              <a:rPr lang="en-US" sz="2400" dirty="0" smtClean="0">
                <a:latin typeface="Bradley Hand ITC" pitchFamily="66" charset="0"/>
              </a:rPr>
              <a:t>)</a:t>
            </a:r>
          </a:p>
          <a:p>
            <a:pPr>
              <a:buFont typeface="Arial" pitchFamily="34" charset="0"/>
              <a:buChar char="•"/>
            </a:pPr>
            <a:endParaRPr lang="en-US" sz="2400" dirty="0" smtClean="0">
              <a:latin typeface="Bradley Hand ITC" pitchFamily="66" charset="0"/>
            </a:endParaRPr>
          </a:p>
          <a:p>
            <a:pPr>
              <a:buFont typeface="Arial" pitchFamily="34" charset="0"/>
              <a:buChar char="•"/>
            </a:pPr>
            <a:r>
              <a:rPr lang="en-US" sz="2400" dirty="0" smtClean="0">
                <a:latin typeface="Bradley Hand ITC" pitchFamily="66" charset="0"/>
              </a:rPr>
              <a:t> a</a:t>
            </a:r>
            <a:r>
              <a:rPr lang="en-US" sz="2400" baseline="30000" dirty="0" smtClean="0">
                <a:latin typeface="Bradley Hand ITC" pitchFamily="66" charset="0"/>
              </a:rPr>
              <a:t>3</a:t>
            </a:r>
            <a:r>
              <a:rPr lang="en-US" sz="2400" dirty="0" smtClean="0">
                <a:latin typeface="Bradley Hand ITC" pitchFamily="66" charset="0"/>
              </a:rPr>
              <a:t> + b</a:t>
            </a:r>
            <a:r>
              <a:rPr lang="en-US" sz="2400" baseline="30000" dirty="0" smtClean="0">
                <a:latin typeface="Bradley Hand ITC" pitchFamily="66" charset="0"/>
              </a:rPr>
              <a:t>3</a:t>
            </a:r>
            <a:r>
              <a:rPr lang="en-US" sz="2400" dirty="0" smtClean="0">
                <a:latin typeface="Bradley Hand ITC" pitchFamily="66" charset="0"/>
              </a:rPr>
              <a:t> + c</a:t>
            </a:r>
            <a:r>
              <a:rPr lang="en-US" sz="2400" baseline="30000" dirty="0" smtClean="0">
                <a:latin typeface="Bradley Hand ITC" pitchFamily="66" charset="0"/>
              </a:rPr>
              <a:t>3 </a:t>
            </a:r>
            <a:r>
              <a:rPr lang="en-US" sz="2400" dirty="0" smtClean="0">
                <a:latin typeface="Bradley Hand ITC" pitchFamily="66" charset="0"/>
              </a:rPr>
              <a:t>– 3abc = (a + b + c)(a</a:t>
            </a:r>
            <a:r>
              <a:rPr lang="en-US" sz="2400" baseline="30000" dirty="0" smtClean="0">
                <a:latin typeface="Bradley Hand ITC" pitchFamily="66" charset="0"/>
              </a:rPr>
              <a:t>2</a:t>
            </a:r>
            <a:r>
              <a:rPr lang="en-US" sz="2400" dirty="0" smtClean="0">
                <a:latin typeface="Bradley Hand ITC" pitchFamily="66" charset="0"/>
              </a:rPr>
              <a:t> + b</a:t>
            </a:r>
            <a:r>
              <a:rPr lang="en-US" sz="2400" baseline="30000" dirty="0" smtClean="0">
                <a:latin typeface="Bradley Hand ITC" pitchFamily="66" charset="0"/>
              </a:rPr>
              <a:t>2</a:t>
            </a:r>
            <a:r>
              <a:rPr lang="en-US" sz="2400" dirty="0" smtClean="0">
                <a:latin typeface="Bradley Hand ITC" pitchFamily="66" charset="0"/>
              </a:rPr>
              <a:t> + c</a:t>
            </a:r>
            <a:r>
              <a:rPr lang="en-US" sz="2400" baseline="30000" dirty="0" smtClean="0">
                <a:latin typeface="Bradley Hand ITC" pitchFamily="66" charset="0"/>
              </a:rPr>
              <a:t>2</a:t>
            </a:r>
            <a:r>
              <a:rPr lang="en-US" sz="2400" dirty="0" smtClean="0">
                <a:latin typeface="Bradley Hand ITC" pitchFamily="66" charset="0"/>
              </a:rPr>
              <a:t> – ab – bc – ca)</a:t>
            </a:r>
          </a:p>
          <a:p>
            <a:endParaRPr lang="en-US" sz="2400" dirty="0"/>
          </a:p>
        </p:txBody>
      </p:sp>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ank-you-.jpg"/>
          <p:cNvPicPr>
            <a:picLocks noChangeAspect="1"/>
          </p:cNvPicPr>
          <p:nvPr/>
        </p:nvPicPr>
        <p:blipFill>
          <a:blip r:embed="rId2"/>
          <a:stretch>
            <a:fillRect/>
          </a:stretch>
        </p:blipFill>
        <p:spPr>
          <a:xfrm>
            <a:off x="1371599" y="1066800"/>
            <a:ext cx="6292527" cy="2667000"/>
          </a:xfrm>
          <a:prstGeom prst="rect">
            <a:avLst/>
          </a:prstGeom>
        </p:spPr>
      </p:pic>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229</TotalTime>
  <Words>275</Words>
  <Application>Microsoft Office PowerPoint</Application>
  <PresentationFormat>On-screen Show (4:3)</PresentationFormat>
  <Paragraphs>51</Paragraphs>
  <Slides>13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Arial</vt:lpstr>
      <vt:lpstr>Algerian</vt:lpstr>
      <vt:lpstr>Arial Black</vt:lpstr>
      <vt:lpstr>Bradley Hand ITC</vt:lpstr>
      <vt:lpstr>Symbol</vt:lpstr>
      <vt:lpstr>Moon Flower</vt:lpstr>
      <vt:lpstr>Book Antiqua</vt:lpstr>
      <vt:lpstr>Wingdings 2</vt:lpstr>
      <vt:lpstr>Wingdings</vt:lpstr>
      <vt:lpstr>Wingdings 3</vt:lpstr>
      <vt:lpstr>Lucida Sans</vt:lpstr>
      <vt:lpstr>Apex</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hpmachine</dc:creator>
  <cp:lastModifiedBy>PARTH</cp:lastModifiedBy>
  <cp:revision>32</cp:revision>
  <dcterms:created xsi:type="dcterms:W3CDTF">2015-05-11T14:08:01Z</dcterms:created>
  <dcterms:modified xsi:type="dcterms:W3CDTF">2016-07-07T04:39:49Z</dcterms:modified>
</cp:coreProperties>
</file>